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424" r:id="rId2"/>
    <p:sldId id="425" r:id="rId3"/>
    <p:sldId id="426" r:id="rId4"/>
    <p:sldId id="427" r:id="rId5"/>
    <p:sldId id="413" r:id="rId6"/>
    <p:sldId id="414" r:id="rId7"/>
    <p:sldId id="415" r:id="rId8"/>
    <p:sldId id="416" r:id="rId9"/>
    <p:sldId id="399" r:id="rId10"/>
    <p:sldId id="402" r:id="rId11"/>
    <p:sldId id="417" r:id="rId12"/>
    <p:sldId id="418" r:id="rId13"/>
    <p:sldId id="419" r:id="rId14"/>
    <p:sldId id="420" r:id="rId15"/>
    <p:sldId id="421" r:id="rId16"/>
    <p:sldId id="422" r:id="rId17"/>
    <p:sldId id="42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2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5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1675-52C2-4E63-BA78-8FEE7DE18BC6}" type="slidenum">
              <a:rPr lang="en-US"/>
              <a:pPr/>
              <a:t>10</a:t>
            </a:fld>
            <a:endParaRPr lang="en-US"/>
          </a:p>
        </p:txBody>
      </p:sp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6525"/>
            <a:ext cx="8424863" cy="1190625"/>
          </a:xfrm>
        </p:spPr>
        <p:txBody>
          <a:bodyPr/>
          <a:lstStyle/>
          <a:p>
            <a:r>
              <a:rPr lang="en-US"/>
              <a:t>Bayes Rule </a:t>
            </a:r>
            <a:br>
              <a:rPr lang="en-US"/>
            </a:br>
            <a:r>
              <a:rPr lang="en-US"/>
              <a:t>with Background Knowledge</a:t>
            </a:r>
          </a:p>
        </p:txBody>
      </p:sp>
      <p:graphicFrame>
        <p:nvGraphicFramePr>
          <p:cNvPr id="1080323" name="Object 3"/>
          <p:cNvGraphicFramePr>
            <a:graphicFrameLocks noChangeAspect="1"/>
          </p:cNvGraphicFramePr>
          <p:nvPr/>
        </p:nvGraphicFramePr>
        <p:xfrm>
          <a:off x="1554163" y="2390775"/>
          <a:ext cx="52387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5" name="Equation" r:id="rId3" imgW="1892160" imgH="419040" progId="Equation.3">
                  <p:embed/>
                </p:oleObj>
              </mc:Choice>
              <mc:Fallback>
                <p:oleObj name="Equation" r:id="rId3" imgW="18921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2390775"/>
                        <a:ext cx="5238750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838200"/>
            <a:ext cx="7353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581400" y="4686300"/>
          <a:ext cx="126047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0" name="Equation" r:id="rId4" imgW="545760" imgH="711000" progId="Equation.3">
                  <p:embed/>
                </p:oleObj>
              </mc:Choice>
              <mc:Fallback>
                <p:oleObj name="Equation" r:id="rId4" imgW="54576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86300"/>
                        <a:ext cx="1260475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5257800"/>
            <a:ext cx="272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pose vector or state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5786735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bearing or heading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4953000"/>
            <a:ext cx="3302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location (in world frame)</a:t>
            </a:r>
            <a:endParaRPr lang="en-US" sz="2400" dirty="0"/>
          </a:p>
        </p:txBody>
      </p:sp>
      <p:sp>
        <p:nvSpPr>
          <p:cNvPr id="12" name="Right Brace 11"/>
          <p:cNvSpPr/>
          <p:nvPr/>
        </p:nvSpPr>
        <p:spPr>
          <a:xfrm>
            <a:off x="4953000" y="4800600"/>
            <a:ext cx="152400" cy="838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4953000" y="5791200"/>
            <a:ext cx="152400" cy="381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seek the conditional density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density of the state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given the motion command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at</a:t>
            </a:r>
            <a:endParaRPr lang="en-US" dirty="0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590131" y="1524000"/>
          <a:ext cx="19637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131" y="1524000"/>
                        <a:ext cx="19637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4396581" y="2827337"/>
          <a:ext cx="3508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7" name="Equation" r:id="rId5" imgW="152280" imgH="228600" progId="Equation.3">
                  <p:embed/>
                </p:oleObj>
              </mc:Choice>
              <mc:Fallback>
                <p:oleObj name="Equation" r:id="rId5" imgW="152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581" y="2827337"/>
                        <a:ext cx="3508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4373562" y="4038600"/>
          <a:ext cx="3508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8" name="Equation" r:id="rId7" imgW="152280" imgH="228600" progId="Equation.3">
                  <p:embed/>
                </p:oleObj>
              </mc:Choice>
              <mc:Fallback>
                <p:oleObj name="Equation" r:id="rId7" imgW="1522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2" y="4038600"/>
                        <a:ext cx="3508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4293394" y="5105400"/>
          <a:ext cx="5572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9" name="Equation" r:id="rId9" imgW="241200" imgH="228600" progId="Equation.3">
                  <p:embed/>
                </p:oleObj>
              </mc:Choice>
              <mc:Fallback>
                <p:oleObj name="Equation" r:id="rId9" imgW="2412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394" y="5105400"/>
                        <a:ext cx="557212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9931"/>
            <a:ext cx="9144000" cy="4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assumes the robot can be controlled through two velocities</a:t>
            </a:r>
          </a:p>
          <a:p>
            <a:pPr lvl="1"/>
            <a:r>
              <a:rPr lang="en-US" dirty="0" smtClean="0"/>
              <a:t>translational velocity</a:t>
            </a:r>
          </a:p>
          <a:p>
            <a:pPr lvl="1"/>
            <a:r>
              <a:rPr lang="en-US" dirty="0" smtClean="0"/>
              <a:t>rotational velocity</a:t>
            </a:r>
          </a:p>
          <a:p>
            <a:r>
              <a:rPr lang="en-US" dirty="0" smtClean="0"/>
              <a:t>our motion command, or control vector, 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positive values correspond to forward translation and counterclockwise rotation</a:t>
            </a:r>
            <a:endParaRPr lang="en-US" dirty="0"/>
          </a:p>
        </p:txBody>
      </p:sp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3352800" y="1371600"/>
          <a:ext cx="2635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3" name="Equation" r:id="rId3" imgW="114120" imgH="139680" progId="Equation.3">
                  <p:embed/>
                </p:oleObj>
              </mc:Choice>
              <mc:Fallback>
                <p:oleObj name="Equation" r:id="rId3" imgW="1141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371600"/>
                        <a:ext cx="2635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306763" y="1811337"/>
          <a:ext cx="35083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4" name="Equation" r:id="rId5" imgW="152280" imgH="139680" progId="Equation.3">
                  <p:embed/>
                </p:oleObj>
              </mc:Choice>
              <mc:Fallback>
                <p:oleObj name="Equation" r:id="rId5" imgW="1522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1811337"/>
                        <a:ext cx="350837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3869531" y="2743200"/>
          <a:ext cx="1404937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5" name="Equation" r:id="rId7" imgW="609480" imgH="482400" progId="Equation.3">
                  <p:embed/>
                </p:oleObj>
              </mc:Choice>
              <mc:Fallback>
                <p:oleObj name="Equation" r:id="rId7" imgW="60948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531" y="2743200"/>
                        <a:ext cx="1404937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4293" y="1219200"/>
            <a:ext cx="6475413" cy="4730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center of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912" y="1524000"/>
            <a:ext cx="7040175" cy="76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443" y="2971800"/>
            <a:ext cx="4583113" cy="742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881" y="990600"/>
            <a:ext cx="7996237" cy="5251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 and Independence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X and Y are said to be independent if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cs typeface="Times New Roman" pitchFamily="18" charset="0"/>
              </a:rPr>
              <a:t>for all possible values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example: two fair dice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(1/2) (1/2)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(1/6) (5/6)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are X and Y independent in the insurance deductible example?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8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Marginal Probabilities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similarly, 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43250" y="1524000"/>
          <a:ext cx="2857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4" name="Equation" r:id="rId3" imgW="1143000" imgH="355320" progId="Equation.3">
                  <p:embed/>
                </p:oleObj>
              </mc:Choice>
              <mc:Fallback>
                <p:oleObj name="Equation" r:id="rId3" imgW="11430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524000"/>
                        <a:ext cx="2857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292475" y="4054475"/>
          <a:ext cx="28257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5" name="Equation" r:id="rId5" imgW="1130040" imgH="342720" progId="Equation.3">
                  <p:embed/>
                </p:oleObj>
              </mc:Choice>
              <mc:Fallback>
                <p:oleObj name="Equation" r:id="rId5" imgW="11300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4054475"/>
                        <a:ext cx="282575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054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3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conditional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the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/>
              <a:t> is known to be true</a:t>
            </a:r>
          </a:p>
          <a:p>
            <a:pPr lvl="1"/>
            <a:r>
              <a:rPr lang="en-US" dirty="0" smtClean="0"/>
              <a:t>“conditional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given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22500" y="2667000"/>
            <a:ext cx="4699000" cy="334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2857500" y="3352800"/>
            <a:ext cx="1943100" cy="1943100"/>
          </a:xfrm>
          <a:prstGeom prst="ellipse">
            <a:avLst/>
          </a:prstGeom>
          <a:solidFill>
            <a:srgbClr val="0000FF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4279900" y="3352800"/>
            <a:ext cx="1943100" cy="1943100"/>
          </a:xfrm>
          <a:prstGeom prst="ellipse">
            <a:avLst/>
          </a:prstGeom>
          <a:solidFill>
            <a:srgbClr val="FF0000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4156075" y="2971800"/>
          <a:ext cx="831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7" name="Equation" r:id="rId3" imgW="419040" imgH="164880" progId="Equation.3">
                  <p:embed/>
                </p:oleObj>
              </mc:Choice>
              <mc:Fallback>
                <p:oleObj name="Equation" r:id="rId3" imgW="41904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075" y="2971800"/>
                        <a:ext cx="831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3078163" y="2965450"/>
          <a:ext cx="352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8" name="Equation" r:id="rId5" imgW="177480" imgH="164880" progId="Equation.3">
                  <p:embed/>
                </p:oleObj>
              </mc:Choice>
              <mc:Fallback>
                <p:oleObj name="Equation" r:id="rId5" imgW="1774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163" y="2965450"/>
                        <a:ext cx="3524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5715000" y="2971800"/>
          <a:ext cx="276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9" name="Equation" r:id="rId7" imgW="139680" imgH="164880" progId="Equation.3">
                  <p:embed/>
                </p:oleObj>
              </mc:Choice>
              <mc:Fallback>
                <p:oleObj name="Equation" r:id="rId7" imgW="13968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71800"/>
                        <a:ext cx="2762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266950" y="2711450"/>
          <a:ext cx="6540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0" name="Equation" r:id="rId9" imgW="330120" imgH="177480" progId="Equation.3">
                  <p:embed/>
                </p:oleObj>
              </mc:Choice>
              <mc:Fallback>
                <p:oleObj name="Equation" r:id="rId9" imgW="3301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711450"/>
                        <a:ext cx="6540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92770"/>
            <a:ext cx="5181600" cy="36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1066800" y="2550319"/>
          <a:ext cx="1606550" cy="175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7" name="Equation" r:id="rId4" imgW="812520" imgH="888840" progId="Equation.3">
                  <p:embed/>
                </p:oleObj>
              </mc:Choice>
              <mc:Fallback>
                <p:oleObj name="Equation" r:id="rId4" imgW="8125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50319"/>
                        <a:ext cx="1606550" cy="175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“information changes probabilities”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roll a fair die; what is the probability that the number is a 3?</a:t>
            </a:r>
          </a:p>
          <a:p>
            <a:pPr lvl="1"/>
            <a:r>
              <a:rPr lang="en-US" dirty="0" smtClean="0"/>
              <a:t>what is the probability that the number is a 3 if someone tells you that the number is odd? is even?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pick a playing card from a standard deck; what is the probability that it is the ace of hearts?</a:t>
            </a:r>
          </a:p>
          <a:p>
            <a:pPr lvl="1"/>
            <a:r>
              <a:rPr lang="en-US" dirty="0" smtClean="0"/>
              <a:t>what is the probability that it is the ace of hearts if someone tells you that it is an ace? that is a heart? that it is a king?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are independent then </a:t>
            </a:r>
            <a:endParaRPr lang="en-US" dirty="0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3467100" y="1219200"/>
          <a:ext cx="22098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7" name="Equation" r:id="rId3" imgW="1117440" imgH="419040" progId="Equation.3">
                  <p:embed/>
                </p:oleObj>
              </mc:Choice>
              <mc:Fallback>
                <p:oleObj name="Equation" r:id="rId3" imgW="1117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1219200"/>
                        <a:ext cx="2209800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3367088" y="3108325"/>
          <a:ext cx="24098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8" name="Equation" r:id="rId5" imgW="1218960" imgH="203040" progId="Equation.3">
                  <p:embed/>
                </p:oleObj>
              </mc:Choice>
              <mc:Fallback>
                <p:oleObj name="Equation" r:id="rId5" imgW="12189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3108325"/>
                        <a:ext cx="24098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2765425" y="3962400"/>
          <a:ext cx="36131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9" name="Equation" r:id="rId7" imgW="1828800" imgH="419040" progId="Equation.3">
                  <p:embed/>
                </p:oleObj>
              </mc:Choice>
              <mc:Fallback>
                <p:oleObj name="Equation" r:id="rId7" imgW="18288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3962400"/>
                        <a:ext cx="36131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6FAE-4FCE-44CD-B43E-7E227898A033}" type="slidenum">
              <a:rPr lang="en-US"/>
              <a:pPr/>
              <a:t>9</a:t>
            </a:fld>
            <a:endParaRPr lang="en-US"/>
          </a:p>
        </p:txBody>
      </p:sp>
      <p:sp>
        <p:nvSpPr>
          <p:cNvPr id="1077250" name="Rectangle 2"/>
          <p:cNvSpPr>
            <a:spLocks noChangeArrowheads="1"/>
          </p:cNvSpPr>
          <p:nvPr/>
        </p:nvSpPr>
        <p:spPr bwMode="auto">
          <a:xfrm>
            <a:off x="546100" y="3530600"/>
            <a:ext cx="8356600" cy="142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 Formula</a:t>
            </a:r>
          </a:p>
        </p:txBody>
      </p:sp>
      <p:graphicFrame>
        <p:nvGraphicFramePr>
          <p:cNvPr id="1077252" name="Object 4"/>
          <p:cNvGraphicFramePr>
            <a:graphicFrameLocks noChangeAspect="1"/>
          </p:cNvGraphicFramePr>
          <p:nvPr/>
        </p:nvGraphicFramePr>
        <p:xfrm>
          <a:off x="733425" y="1857375"/>
          <a:ext cx="7934325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3" name="Equation" r:id="rId3" imgW="2641320" imgH="1028520" progId="Equation.3">
                  <p:embed/>
                </p:oleObj>
              </mc:Choice>
              <mc:Fallback>
                <p:oleObj name="Equation" r:id="rId3" imgW="2641320" imgH="1028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857375"/>
                        <a:ext cx="7934325" cy="308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4953000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posterior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1295400" y="4191000"/>
            <a:ext cx="304800" cy="13716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2958</TotalTime>
  <Words>339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Joint Probability</vt:lpstr>
      <vt:lpstr>Joint Probability and Independence</vt:lpstr>
      <vt:lpstr>Marginal Probabilities</vt:lpstr>
      <vt:lpstr>Joint Probability</vt:lpstr>
      <vt:lpstr>Conditional Probability</vt:lpstr>
      <vt:lpstr>Conditional Probability</vt:lpstr>
      <vt:lpstr>Conditional Probability</vt:lpstr>
      <vt:lpstr>Conditional Probability</vt:lpstr>
      <vt:lpstr>Bayes Formula</vt:lpstr>
      <vt:lpstr>Bayes Rule  with Background Knowledge</vt:lpstr>
      <vt:lpstr>Back to Kinematics</vt:lpstr>
      <vt:lpstr>Probabilistic Robotics</vt:lpstr>
      <vt:lpstr>Probabilistic Robotics</vt:lpstr>
      <vt:lpstr>Velocity Motion Model</vt:lpstr>
      <vt:lpstr>Velocity Motion Model</vt:lpstr>
      <vt:lpstr>Velocity Motion Model</vt:lpstr>
      <vt:lpstr>Velocity Motion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49</cp:revision>
  <dcterms:created xsi:type="dcterms:W3CDTF">2011-01-07T01:27:12Z</dcterms:created>
  <dcterms:modified xsi:type="dcterms:W3CDTF">2017-02-10T19:18:05Z</dcterms:modified>
</cp:coreProperties>
</file>